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azydog" charset="1" panose="00000000000000000000"/>
      <p:regular r:id="rId16"/>
    </p:embeddedFont>
    <p:embeddedFont>
      <p:font typeface="Public Sans" charset="1" panose="00000000000000000000"/>
      <p:regular r:id="rId17"/>
    </p:embeddedFont>
    <p:embeddedFont>
      <p:font typeface="Public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52.png" Type="http://schemas.openxmlformats.org/officeDocument/2006/relationships/image"/><Relationship Id="rId34" Target="../media/image53.svg" Type="http://schemas.openxmlformats.org/officeDocument/2006/relationships/image"/><Relationship Id="rId35" Target="../media/image54.png" Type="http://schemas.openxmlformats.org/officeDocument/2006/relationships/image"/><Relationship Id="rId36" Target="../media/image55.svg" Type="http://schemas.openxmlformats.org/officeDocument/2006/relationships/image"/><Relationship Id="rId37" Target="../media/image56.png" Type="http://schemas.openxmlformats.org/officeDocument/2006/relationships/image"/><Relationship Id="rId38" Target="../media/image57.svg" Type="http://schemas.openxmlformats.org/officeDocument/2006/relationships/image"/><Relationship Id="rId39" Target="../media/image58.png" Type="http://schemas.openxmlformats.org/officeDocument/2006/relationships/image"/><Relationship Id="rId4" Target="../media/image5.svg" Type="http://schemas.openxmlformats.org/officeDocument/2006/relationships/image"/><Relationship Id="rId40" Target="../media/image59.svg" Type="http://schemas.openxmlformats.org/officeDocument/2006/relationships/image"/><Relationship Id="rId41" Target="../media/image60.png" Type="http://schemas.openxmlformats.org/officeDocument/2006/relationships/image"/><Relationship Id="rId42" Target="../media/image61.svg" Type="http://schemas.openxmlformats.org/officeDocument/2006/relationships/image"/><Relationship Id="rId43" Target="../media/image62.png" Type="http://schemas.openxmlformats.org/officeDocument/2006/relationships/image"/><Relationship Id="rId44" Target="../media/image63.svg" Type="http://schemas.openxmlformats.org/officeDocument/2006/relationships/image"/><Relationship Id="rId45" Target="../media/image64.png" Type="http://schemas.openxmlformats.org/officeDocument/2006/relationships/image"/><Relationship Id="rId46" Target="../media/image6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2.jpe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42.jpeg" Type="http://schemas.openxmlformats.org/officeDocument/2006/relationships/image"/><Relationship Id="rId16" Target="../media/VAGuHfE8WFk.mp4" Type="http://schemas.openxmlformats.org/officeDocument/2006/relationships/video"/><Relationship Id="rId17" Target="../media/VAGuHfE8WFk.mp4" Type="http://schemas.microsoft.com/office/2007/relationships/media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87697" y="2850980"/>
            <a:ext cx="7712605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simulacion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3862456" y="4433348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2965691" y="473854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3" y="0"/>
                </a:lnTo>
                <a:lnTo>
                  <a:pt x="1184003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5064012" y="4373493"/>
            <a:ext cx="7712605" cy="284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DE MOVIMIENTO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443833" y="1735767"/>
            <a:ext cx="6815467" cy="6815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126" y="0"/>
                  </a:moveTo>
                  <a:lnTo>
                    <a:pt x="786674" y="0"/>
                  </a:lnTo>
                  <a:cubicBezTo>
                    <a:pt x="793603" y="0"/>
                    <a:pt x="800248" y="2753"/>
                    <a:pt x="805148" y="7652"/>
                  </a:cubicBezTo>
                  <a:cubicBezTo>
                    <a:pt x="810047" y="12552"/>
                    <a:pt x="812800" y="19197"/>
                    <a:pt x="812800" y="26126"/>
                  </a:cubicBezTo>
                  <a:lnTo>
                    <a:pt x="812800" y="786674"/>
                  </a:lnTo>
                  <a:cubicBezTo>
                    <a:pt x="812800" y="793603"/>
                    <a:pt x="810047" y="800248"/>
                    <a:pt x="805148" y="805148"/>
                  </a:cubicBezTo>
                  <a:cubicBezTo>
                    <a:pt x="800248" y="810047"/>
                    <a:pt x="793603" y="812800"/>
                    <a:pt x="786674" y="812800"/>
                  </a:cubicBezTo>
                  <a:lnTo>
                    <a:pt x="26126" y="812800"/>
                  </a:lnTo>
                  <a:cubicBezTo>
                    <a:pt x="19197" y="812800"/>
                    <a:pt x="12552" y="810047"/>
                    <a:pt x="7652" y="805148"/>
                  </a:cubicBezTo>
                  <a:cubicBezTo>
                    <a:pt x="2753" y="800248"/>
                    <a:pt x="0" y="793603"/>
                    <a:pt x="0" y="786674"/>
                  </a:cubicBezTo>
                  <a:lnTo>
                    <a:pt x="0" y="26126"/>
                  </a:lnTo>
                  <a:cubicBezTo>
                    <a:pt x="0" y="19197"/>
                    <a:pt x="2753" y="12552"/>
                    <a:pt x="7652" y="7652"/>
                  </a:cubicBezTo>
                  <a:cubicBezTo>
                    <a:pt x="12552" y="2753"/>
                    <a:pt x="19197" y="0"/>
                    <a:pt x="26126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25046" r="0" b="-250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4950" y="1783392"/>
            <a:ext cx="8202295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Motivación y Contexto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931826"/>
            <a:ext cx="8562990" cy="238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097" indent="-237549" lvl="1">
              <a:lnSpc>
                <a:spcPts val="3168"/>
              </a:lnSpc>
              <a:buFont typeface="Arial"/>
              <a:buChar char="•"/>
            </a:pPr>
            <a:r>
              <a:rPr lang="en-US" sz="22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El procesamiento de imágenes es crucial en áreas como visión por computadora, animación y simulación.</a:t>
            </a:r>
          </a:p>
          <a:p>
            <a:pPr algn="l" marL="475097" indent="-237549" lvl="1">
              <a:lnSpc>
                <a:spcPts val="3168"/>
              </a:lnSpc>
              <a:buFont typeface="Arial"/>
              <a:buChar char="•"/>
            </a:pPr>
            <a:r>
              <a:rPr lang="en-US" sz="22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Las imágenes se representan como matrices de píxeles y manipularlas eficientemente es clave para tareas como transformación y movimiento.</a:t>
            </a:r>
          </a:p>
          <a:p>
            <a:pPr algn="l">
              <a:lnSpc>
                <a:spcPts val="316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1363" y="1605103"/>
            <a:ext cx="13719135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Objet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ivos Específicos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76843" y="3427457"/>
            <a:ext cx="5133492" cy="4939136"/>
            <a:chOff x="0" y="0"/>
            <a:chExt cx="1864975" cy="1794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52161" y="4627660"/>
            <a:ext cx="3983678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</a:pPr>
            <a:r>
              <a:rPr lang="en-US" b="true" sz="2799" spc="44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Implementar el movimiento de un objeto usando matrices y kernels en Python.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091" y="3427457"/>
            <a:ext cx="5133492" cy="4939136"/>
            <a:chOff x="0" y="0"/>
            <a:chExt cx="1864975" cy="1794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417" y="3427457"/>
            <a:ext cx="5133492" cy="4939136"/>
            <a:chOff x="0" y="0"/>
            <a:chExt cx="1864975" cy="17943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27378" y="5161343"/>
            <a:ext cx="3887465" cy="200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88"/>
              </a:lnSpc>
            </a:pPr>
            <a:r>
              <a:rPr lang="en-US" b="true" sz="2848" spc="45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Comprender cómo los kernels manipulan las matrices de píxeles.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18431" y="5151818"/>
            <a:ext cx="3887465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</a:pPr>
            <a:r>
              <a:rPr lang="en-US" b="true" sz="2799" spc="44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Optimizar el proceso con hilos para mejorar la eficiencia.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364" y="2854471"/>
            <a:ext cx="5506583" cy="3937207"/>
          </a:xfrm>
          <a:custGeom>
            <a:avLst/>
            <a:gdLst/>
            <a:ahLst/>
            <a:cxnLst/>
            <a:rect r="r" b="b" t="t" l="l"/>
            <a:pathLst>
              <a:path h="3937207" w="5506583">
                <a:moveTo>
                  <a:pt x="0" y="0"/>
                </a:moveTo>
                <a:lnTo>
                  <a:pt x="5506583" y="0"/>
                </a:lnTo>
                <a:lnTo>
                  <a:pt x="5506583" y="3937207"/>
                </a:lnTo>
                <a:lnTo>
                  <a:pt x="0" y="393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28225" y="2388191"/>
            <a:ext cx="11301259" cy="5142073"/>
          </a:xfrm>
          <a:custGeom>
            <a:avLst/>
            <a:gdLst/>
            <a:ahLst/>
            <a:cxnLst/>
            <a:rect r="r" b="b" t="t" l="l"/>
            <a:pathLst>
              <a:path h="5142073" w="11301259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95082" y="513312"/>
            <a:ext cx="3632074" cy="10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50"/>
              </a:lnSpc>
              <a:spcBef>
                <a:spcPct val="0"/>
              </a:spcBef>
            </a:pPr>
            <a:r>
              <a:rPr lang="en-US" sz="7149">
                <a:solidFill>
                  <a:srgbClr val="004AAD"/>
                </a:solidFill>
                <a:latin typeface="Lazydog"/>
                <a:ea typeface="Lazydog"/>
                <a:cs typeface="Lazydog"/>
                <a:sym typeface="Lazydog"/>
              </a:rPr>
              <a:t>fondo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71145" y="513312"/>
            <a:ext cx="8972299" cy="105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50"/>
              </a:lnSpc>
              <a:spcBef>
                <a:spcPct val="0"/>
              </a:spcBef>
            </a:pPr>
            <a:r>
              <a:rPr lang="en-US" sz="7149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KERNELS(OBJETOS)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5363" y="1648990"/>
            <a:ext cx="2996609" cy="2969201"/>
          </a:xfrm>
          <a:custGeom>
            <a:avLst/>
            <a:gdLst/>
            <a:ahLst/>
            <a:cxnLst/>
            <a:rect r="r" b="b" t="t" l="l"/>
            <a:pathLst>
              <a:path h="2969201" w="2996609">
                <a:moveTo>
                  <a:pt x="0" y="0"/>
                </a:moveTo>
                <a:lnTo>
                  <a:pt x="2996608" y="0"/>
                </a:lnTo>
                <a:lnTo>
                  <a:pt x="2996608" y="2969200"/>
                </a:lnTo>
                <a:lnTo>
                  <a:pt x="0" y="296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44712" y="1648990"/>
            <a:ext cx="2950929" cy="2969201"/>
          </a:xfrm>
          <a:custGeom>
            <a:avLst/>
            <a:gdLst/>
            <a:ahLst/>
            <a:cxnLst/>
            <a:rect r="r" b="b" t="t" l="l"/>
            <a:pathLst>
              <a:path h="2969201" w="2950929">
                <a:moveTo>
                  <a:pt x="0" y="0"/>
                </a:moveTo>
                <a:lnTo>
                  <a:pt x="2950929" y="0"/>
                </a:lnTo>
                <a:lnTo>
                  <a:pt x="2950929" y="2969200"/>
                </a:lnTo>
                <a:lnTo>
                  <a:pt x="0" y="2969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5363" y="5163891"/>
            <a:ext cx="2946190" cy="3024755"/>
          </a:xfrm>
          <a:custGeom>
            <a:avLst/>
            <a:gdLst/>
            <a:ahLst/>
            <a:cxnLst/>
            <a:rect r="r" b="b" t="t" l="l"/>
            <a:pathLst>
              <a:path h="3024755" w="2946190">
                <a:moveTo>
                  <a:pt x="0" y="0"/>
                </a:moveTo>
                <a:lnTo>
                  <a:pt x="2946190" y="0"/>
                </a:lnTo>
                <a:lnTo>
                  <a:pt x="2946190" y="3024755"/>
                </a:lnTo>
                <a:lnTo>
                  <a:pt x="0" y="3024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87784" y="5163891"/>
            <a:ext cx="3007857" cy="3024755"/>
          </a:xfrm>
          <a:custGeom>
            <a:avLst/>
            <a:gdLst/>
            <a:ahLst/>
            <a:cxnLst/>
            <a:rect r="r" b="b" t="t" l="l"/>
            <a:pathLst>
              <a:path h="3024755" w="3007857">
                <a:moveTo>
                  <a:pt x="0" y="0"/>
                </a:moveTo>
                <a:lnTo>
                  <a:pt x="3007857" y="0"/>
                </a:lnTo>
                <a:lnTo>
                  <a:pt x="3007857" y="3024755"/>
                </a:lnTo>
                <a:lnTo>
                  <a:pt x="0" y="30247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78174" y="1947586"/>
            <a:ext cx="10568583" cy="4874759"/>
          </a:xfrm>
          <a:custGeom>
            <a:avLst/>
            <a:gdLst/>
            <a:ahLst/>
            <a:cxnLst/>
            <a:rect r="r" b="b" t="t" l="l"/>
            <a:pathLst>
              <a:path h="4874759" w="10568583">
                <a:moveTo>
                  <a:pt x="0" y="0"/>
                </a:moveTo>
                <a:lnTo>
                  <a:pt x="10568583" y="0"/>
                </a:lnTo>
                <a:lnTo>
                  <a:pt x="10568583" y="4874758"/>
                </a:lnTo>
                <a:lnTo>
                  <a:pt x="0" y="48747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15094" y="7274045"/>
            <a:ext cx="10094743" cy="1288468"/>
          </a:xfrm>
          <a:custGeom>
            <a:avLst/>
            <a:gdLst/>
            <a:ahLst/>
            <a:cxnLst/>
            <a:rect r="r" b="b" t="t" l="l"/>
            <a:pathLst>
              <a:path h="1288468" w="10094743">
                <a:moveTo>
                  <a:pt x="0" y="0"/>
                </a:moveTo>
                <a:lnTo>
                  <a:pt x="10094743" y="0"/>
                </a:lnTo>
                <a:lnTo>
                  <a:pt x="10094743" y="1288468"/>
                </a:lnTo>
                <a:lnTo>
                  <a:pt x="0" y="12884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1192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228513"/>
            <a:ext cx="17050904" cy="9265763"/>
            <a:chOff x="0" y="0"/>
            <a:chExt cx="4490773" cy="2440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0773" cy="2440366"/>
            </a:xfrm>
            <a:custGeom>
              <a:avLst/>
              <a:gdLst/>
              <a:ahLst/>
              <a:cxnLst/>
              <a:rect r="r" b="b" t="t" l="l"/>
              <a:pathLst>
                <a:path h="2440366" w="4490773">
                  <a:moveTo>
                    <a:pt x="23156" y="0"/>
                  </a:moveTo>
                  <a:lnTo>
                    <a:pt x="4467617" y="0"/>
                  </a:lnTo>
                  <a:cubicBezTo>
                    <a:pt x="4480406" y="0"/>
                    <a:pt x="4490773" y="10367"/>
                    <a:pt x="4490773" y="23156"/>
                  </a:cubicBezTo>
                  <a:lnTo>
                    <a:pt x="4490773" y="2417209"/>
                  </a:lnTo>
                  <a:cubicBezTo>
                    <a:pt x="4490773" y="2423351"/>
                    <a:pt x="4488333" y="2429240"/>
                    <a:pt x="4483991" y="2433583"/>
                  </a:cubicBezTo>
                  <a:cubicBezTo>
                    <a:pt x="4479648" y="2437926"/>
                    <a:pt x="4473758" y="2440366"/>
                    <a:pt x="4467617" y="2440366"/>
                  </a:cubicBezTo>
                  <a:lnTo>
                    <a:pt x="23156" y="2440366"/>
                  </a:lnTo>
                  <a:cubicBezTo>
                    <a:pt x="10367" y="2440366"/>
                    <a:pt x="0" y="2429998"/>
                    <a:pt x="0" y="2417209"/>
                  </a:cubicBezTo>
                  <a:lnTo>
                    <a:pt x="0" y="23156"/>
                  </a:lnTo>
                  <a:cubicBezTo>
                    <a:pt x="0" y="17015"/>
                    <a:pt x="2440" y="11125"/>
                    <a:pt x="6782" y="6782"/>
                  </a:cubicBezTo>
                  <a:cubicBezTo>
                    <a:pt x="11125" y="2440"/>
                    <a:pt x="17015" y="0"/>
                    <a:pt x="23156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90773" cy="2354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445592" y="3140374"/>
            <a:ext cx="11301259" cy="4732402"/>
          </a:xfrm>
          <a:custGeom>
            <a:avLst/>
            <a:gdLst/>
            <a:ahLst/>
            <a:cxnLst/>
            <a:rect r="r" b="b" t="t" l="l"/>
            <a:pathLst>
              <a:path h="4732402" w="11301259">
                <a:moveTo>
                  <a:pt x="0" y="0"/>
                </a:moveTo>
                <a:lnTo>
                  <a:pt x="11301259" y="0"/>
                </a:lnTo>
                <a:lnTo>
                  <a:pt x="11301259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05134" y="462146"/>
            <a:ext cx="13214593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paralelizaciòn del còdigo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739179">
            <a:off x="1941724" y="1601583"/>
            <a:ext cx="1543738" cy="1406205"/>
          </a:xfrm>
          <a:custGeom>
            <a:avLst/>
            <a:gdLst/>
            <a:ahLst/>
            <a:cxnLst/>
            <a:rect r="r" b="b" t="t" l="l"/>
            <a:pathLst>
              <a:path h="1406205" w="1543738">
                <a:moveTo>
                  <a:pt x="0" y="0"/>
                </a:moveTo>
                <a:lnTo>
                  <a:pt x="1543738" y="0"/>
                </a:lnTo>
                <a:lnTo>
                  <a:pt x="1543738" y="1406205"/>
                </a:lnTo>
                <a:lnTo>
                  <a:pt x="0" y="14062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024564">
            <a:off x="15536960" y="7862954"/>
            <a:ext cx="1485172" cy="1352856"/>
          </a:xfrm>
          <a:custGeom>
            <a:avLst/>
            <a:gdLst/>
            <a:ahLst/>
            <a:cxnLst/>
            <a:rect r="r" b="b" t="t" l="l"/>
            <a:pathLst>
              <a:path h="1352856" w="1485172">
                <a:moveTo>
                  <a:pt x="0" y="0"/>
                </a:moveTo>
                <a:lnTo>
                  <a:pt x="1485171" y="0"/>
                </a:lnTo>
                <a:lnTo>
                  <a:pt x="1485171" y="1352856"/>
                </a:lnTo>
                <a:lnTo>
                  <a:pt x="0" y="13528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>
                  <p14:trim st="7930.0000" end="2368.6660"/>
                </p14:media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3306435" y="2466159"/>
            <a:ext cx="11440416" cy="645136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372977" y="1240163"/>
            <a:ext cx="8250591" cy="106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209"/>
              </a:lnSpc>
              <a:spcBef>
                <a:spcPct val="0"/>
              </a:spcBef>
            </a:pPr>
            <a:r>
              <a:rPr lang="en-US" sz="7201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RESULTADO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596674"/>
            <a:ext cx="8115300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Pro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puestas de Mejora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17139" y="5855855"/>
            <a:ext cx="5509294" cy="10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Optimización de Memoria</a:t>
            </a:r>
          </a:p>
          <a:p>
            <a:pPr algn="l" marL="604519" indent="-302260" lvl="1">
              <a:lnSpc>
                <a:spcPts val="4031"/>
              </a:lnSpc>
              <a:buFont typeface="Arial"/>
              <a:buChar char="•"/>
            </a:pPr>
            <a:r>
              <a:rPr lang="en-US" sz="2799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Mejoras en la paralelización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257486" y="1735767"/>
            <a:ext cx="6815467" cy="6815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126" y="0"/>
                  </a:moveTo>
                  <a:lnTo>
                    <a:pt x="786674" y="0"/>
                  </a:lnTo>
                  <a:cubicBezTo>
                    <a:pt x="793603" y="0"/>
                    <a:pt x="800248" y="2753"/>
                    <a:pt x="805148" y="7652"/>
                  </a:cubicBezTo>
                  <a:cubicBezTo>
                    <a:pt x="810047" y="12552"/>
                    <a:pt x="812800" y="19197"/>
                    <a:pt x="812800" y="26126"/>
                  </a:cubicBezTo>
                  <a:lnTo>
                    <a:pt x="812800" y="786674"/>
                  </a:lnTo>
                  <a:cubicBezTo>
                    <a:pt x="812800" y="793603"/>
                    <a:pt x="810047" y="800248"/>
                    <a:pt x="805148" y="805148"/>
                  </a:cubicBezTo>
                  <a:cubicBezTo>
                    <a:pt x="800248" y="810047"/>
                    <a:pt x="793603" y="812800"/>
                    <a:pt x="786674" y="812800"/>
                  </a:cubicBezTo>
                  <a:lnTo>
                    <a:pt x="26126" y="812800"/>
                  </a:lnTo>
                  <a:cubicBezTo>
                    <a:pt x="19197" y="812800"/>
                    <a:pt x="12552" y="810047"/>
                    <a:pt x="7652" y="805148"/>
                  </a:cubicBezTo>
                  <a:cubicBezTo>
                    <a:pt x="2753" y="800248"/>
                    <a:pt x="0" y="793603"/>
                    <a:pt x="0" y="786674"/>
                  </a:cubicBezTo>
                  <a:lnTo>
                    <a:pt x="0" y="26126"/>
                  </a:lnTo>
                  <a:cubicBezTo>
                    <a:pt x="0" y="19197"/>
                    <a:pt x="2753" y="12552"/>
                    <a:pt x="7652" y="7652"/>
                  </a:cubicBezTo>
                  <a:cubicBezTo>
                    <a:pt x="12552" y="2753"/>
                    <a:pt x="19197" y="0"/>
                    <a:pt x="2612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046" r="0" b="-2504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D0E6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2965367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050" y="4996327"/>
            <a:ext cx="12849901" cy="218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2799">
                <a:solidFill>
                  <a:srgbClr val="12507A"/>
                </a:solidFill>
                <a:latin typeface="Public Sans"/>
                <a:ea typeface="Public Sans"/>
                <a:cs typeface="Public Sans"/>
                <a:sym typeface="Public Sans"/>
              </a:rPr>
              <a:t>Las pruebas realizadas confirmaron que los algoritmos funcionan correctamente. Sin embargo, algunos procesos, como la transposición de matrices, pueden benefic</a:t>
            </a:r>
            <a:r>
              <a:rPr lang="en-US" sz="2799">
                <a:solidFill>
                  <a:srgbClr val="12507A"/>
                </a:solidFill>
                <a:latin typeface="Public Sans"/>
                <a:ea typeface="Public Sans"/>
                <a:cs typeface="Public Sans"/>
                <a:sym typeface="Public Sans"/>
              </a:rPr>
              <a:t>iarse de una optimización de memoria. Además, la paralelización mejoró significativamente el rendimiento.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DAGuHRjZBcA</dc:identifier>
  <dcterms:modified xsi:type="dcterms:W3CDTF">2011-08-01T06:04:30Z</dcterms:modified>
  <cp:revision>1</cp:revision>
  <dc:title>RESULTADO</dc:title>
</cp:coreProperties>
</file>